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1" r:id="rId4"/>
    <p:sldId id="259" r:id="rId5"/>
    <p:sldId id="262" r:id="rId6"/>
    <p:sldId id="266" r:id="rId7"/>
    <p:sldId id="267" r:id="rId8"/>
    <p:sldId id="268" r:id="rId9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aa.bund.de\bostvw\g-Praktikanten\Pra%20Nguyen\Innovation%20in%20Germany\Daten%20Innovation%20in%20Germany%20.xlsx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Tabelle1!$A$57</c:f>
              <c:strCache>
                <c:ptCount val="1"/>
                <c:pt idx="0">
                  <c:v>Germany </c:v>
                </c:pt>
              </c:strCache>
            </c:strRef>
          </c:tx>
          <c:cat>
            <c:numRef>
              <c:f>Tabelle1!$B$56:$L$56</c:f>
              <c:numCache>
                <c:formatCode>General</c:formatCode>
                <c:ptCount val="1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</c:numCache>
            </c:numRef>
          </c:cat>
          <c:val>
            <c:numRef>
              <c:f>Tabelle1!$B$57:$L$57</c:f>
              <c:numCache>
                <c:formatCode>0.00%</c:formatCode>
                <c:ptCount val="11"/>
                <c:pt idx="0">
                  <c:v>2.5000000000000001E-2</c:v>
                </c:pt>
                <c:pt idx="1">
                  <c:v>2.5399999999999999E-2</c:v>
                </c:pt>
                <c:pt idx="2">
                  <c:v>2.5000000000000001E-2</c:v>
                </c:pt>
                <c:pt idx="3">
                  <c:v>2.5100000000000001E-2</c:v>
                </c:pt>
                <c:pt idx="4">
                  <c:v>2.5399999999999999E-2</c:v>
                </c:pt>
                <c:pt idx="5">
                  <c:v>2.53E-2</c:v>
                </c:pt>
                <c:pt idx="6">
                  <c:v>2.69E-2</c:v>
                </c:pt>
                <c:pt idx="7">
                  <c:v>2.8199999999999999E-2</c:v>
                </c:pt>
                <c:pt idx="8">
                  <c:v>2.8000000000000001E-2</c:v>
                </c:pt>
                <c:pt idx="9">
                  <c:v>2.8899999999999999E-2</c:v>
                </c:pt>
                <c:pt idx="10">
                  <c:v>2.92E-2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Tabelle1!$A$58</c:f>
              <c:strCache>
                <c:ptCount val="1"/>
                <c:pt idx="0">
                  <c:v>Japan</c:v>
                </c:pt>
              </c:strCache>
            </c:strRef>
          </c:tx>
          <c:cat>
            <c:numRef>
              <c:f>Tabelle1!$B$56:$L$56</c:f>
              <c:numCache>
                <c:formatCode>General</c:formatCode>
                <c:ptCount val="1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</c:numCache>
            </c:numRef>
          </c:cat>
          <c:val>
            <c:numRef>
              <c:f>Tabelle1!$B$58:$L$58</c:f>
              <c:numCache>
                <c:formatCode>0.00%</c:formatCode>
                <c:ptCount val="11"/>
                <c:pt idx="0">
                  <c:v>3.1199999999999999E-2</c:v>
                </c:pt>
                <c:pt idx="1">
                  <c:v>3.1399999999999997E-2</c:v>
                </c:pt>
                <c:pt idx="2">
                  <c:v>3.1300000000000001E-2</c:v>
                </c:pt>
                <c:pt idx="3">
                  <c:v>3.3099999999999997E-2</c:v>
                </c:pt>
                <c:pt idx="4">
                  <c:v>3.4099999999999998E-2</c:v>
                </c:pt>
                <c:pt idx="5">
                  <c:v>3.4599999999999999E-2</c:v>
                </c:pt>
                <c:pt idx="6">
                  <c:v>3.4700000000000002E-2</c:v>
                </c:pt>
                <c:pt idx="7">
                  <c:v>3.3599999999999998E-2</c:v>
                </c:pt>
                <c:pt idx="8">
                  <c:v>3.2500000000000001E-2</c:v>
                </c:pt>
                <c:pt idx="9">
                  <c:v>3.39E-2</c:v>
                </c:pt>
                <c:pt idx="10">
                  <c:v>3.3399999999999999E-2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Tabelle1!$A$59</c:f>
              <c:strCache>
                <c:ptCount val="1"/>
                <c:pt idx="0">
                  <c:v>Canada</c:v>
                </c:pt>
              </c:strCache>
            </c:strRef>
          </c:tx>
          <c:cat>
            <c:numRef>
              <c:f>Tabelle1!$B$56:$L$56</c:f>
              <c:numCache>
                <c:formatCode>General</c:formatCode>
                <c:ptCount val="1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</c:numCache>
            </c:numRef>
          </c:cat>
          <c:val>
            <c:numRef>
              <c:f>Tabelle1!$B$59:$L$59</c:f>
              <c:numCache>
                <c:formatCode>0.00%</c:formatCode>
                <c:ptCount val="11"/>
                <c:pt idx="0">
                  <c:v>2.0400000000000001E-2</c:v>
                </c:pt>
                <c:pt idx="1">
                  <c:v>2.0400000000000001E-2</c:v>
                </c:pt>
                <c:pt idx="2">
                  <c:v>2.07E-2</c:v>
                </c:pt>
                <c:pt idx="3">
                  <c:v>2.0400000000000001E-2</c:v>
                </c:pt>
                <c:pt idx="4" formatCode="0%">
                  <c:v>0.02</c:v>
                </c:pt>
                <c:pt idx="5">
                  <c:v>1.9599999999999999E-2</c:v>
                </c:pt>
                <c:pt idx="6">
                  <c:v>1.9199999999999998E-2</c:v>
                </c:pt>
                <c:pt idx="7">
                  <c:v>1.9699999999999999E-2</c:v>
                </c:pt>
                <c:pt idx="8">
                  <c:v>1.8599999999999998E-2</c:v>
                </c:pt>
                <c:pt idx="9">
                  <c:v>1.7899999999999999E-2</c:v>
                </c:pt>
                <c:pt idx="10">
                  <c:v>1.7299999999999999E-2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Tabelle1!$A$60</c:f>
              <c:strCache>
                <c:ptCount val="1"/>
                <c:pt idx="0">
                  <c:v>Korea</c:v>
                </c:pt>
              </c:strCache>
            </c:strRef>
          </c:tx>
          <c:cat>
            <c:numRef>
              <c:f>Tabelle1!$B$56:$L$56</c:f>
              <c:numCache>
                <c:formatCode>General</c:formatCode>
                <c:ptCount val="1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</c:numCache>
            </c:numRef>
          </c:cat>
          <c:val>
            <c:numRef>
              <c:f>Tabelle1!$B$60:$L$60</c:f>
              <c:numCache>
                <c:formatCode>0.00%</c:formatCode>
                <c:ptCount val="11"/>
                <c:pt idx="0">
                  <c:v>2.4E-2</c:v>
                </c:pt>
                <c:pt idx="1">
                  <c:v>2.4899999999999999E-2</c:v>
                </c:pt>
                <c:pt idx="2">
                  <c:v>2.6800000000000001E-2</c:v>
                </c:pt>
                <c:pt idx="3">
                  <c:v>2.7900000000000001E-2</c:v>
                </c:pt>
                <c:pt idx="4">
                  <c:v>3.0099999999999998E-2</c:v>
                </c:pt>
                <c:pt idx="5">
                  <c:v>3.2099999999999997E-2</c:v>
                </c:pt>
                <c:pt idx="6">
                  <c:v>3.3599999999999998E-2</c:v>
                </c:pt>
                <c:pt idx="7">
                  <c:v>3.56E-2</c:v>
                </c:pt>
                <c:pt idx="8">
                  <c:v>3.7400000000000003E-2</c:v>
                </c:pt>
                <c:pt idx="9">
                  <c:v>4.0399999999999998E-2</c:v>
                </c:pt>
                <c:pt idx="10">
                  <c:v>4.36E-2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Tabelle1!$A$61</c:f>
              <c:strCache>
                <c:ptCount val="1"/>
                <c:pt idx="0">
                  <c:v>USA</c:v>
                </c:pt>
              </c:strCache>
            </c:strRef>
          </c:tx>
          <c:cat>
            <c:numRef>
              <c:f>Tabelle1!$B$56:$L$56</c:f>
              <c:numCache>
                <c:formatCode>General</c:formatCode>
                <c:ptCount val="1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</c:numCache>
            </c:numRef>
          </c:cat>
          <c:val>
            <c:numRef>
              <c:f>Tabelle1!$B$61:$L$61</c:f>
              <c:numCache>
                <c:formatCode>0.00%</c:formatCode>
                <c:ptCount val="11"/>
                <c:pt idx="0">
                  <c:v>2.5499999999999998E-2</c:v>
                </c:pt>
                <c:pt idx="1">
                  <c:v>2.5499999999999998E-2</c:v>
                </c:pt>
                <c:pt idx="2">
                  <c:v>2.4899999999999999E-2</c:v>
                </c:pt>
                <c:pt idx="3">
                  <c:v>2.5100000000000001E-2</c:v>
                </c:pt>
                <c:pt idx="4">
                  <c:v>2.5499999999999998E-2</c:v>
                </c:pt>
                <c:pt idx="5">
                  <c:v>2.63E-2</c:v>
                </c:pt>
                <c:pt idx="6">
                  <c:v>2.7699999999999999E-2</c:v>
                </c:pt>
                <c:pt idx="7">
                  <c:v>2.8199999999999999E-2</c:v>
                </c:pt>
                <c:pt idx="8">
                  <c:v>2.7400000000000001E-2</c:v>
                </c:pt>
                <c:pt idx="9">
                  <c:v>2.76E-2</c:v>
                </c:pt>
                <c:pt idx="10">
                  <c:v>2.7900000000000001E-2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607360"/>
        <c:axId val="24625536"/>
      </c:lineChart>
      <c:catAx>
        <c:axId val="24607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de-DE"/>
          </a:p>
        </c:txPr>
        <c:crossAx val="24625536"/>
        <c:crosses val="autoZero"/>
        <c:auto val="1"/>
        <c:lblAlgn val="ctr"/>
        <c:lblOffset val="100"/>
        <c:noMultiLvlLbl val="0"/>
      </c:catAx>
      <c:valAx>
        <c:axId val="24625536"/>
        <c:scaling>
          <c:orientation val="minMax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600"/>
            </a:pPr>
            <a:endParaRPr lang="de-DE"/>
          </a:p>
        </c:txPr>
        <c:crossAx val="2460736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/>
          </a:pPr>
          <a:endParaRPr lang="de-DE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Tabelle1!$A$28</c:f>
              <c:strCache>
                <c:ptCount val="1"/>
                <c:pt idx="0">
                  <c:v>skill-intensiv product innovators</c:v>
                </c:pt>
              </c:strCache>
            </c:strRef>
          </c:tx>
          <c:xVal>
            <c:numRef>
              <c:f>Tabelle1!$B$27:$H$27</c:f>
              <c:numCache>
                <c:formatCode>General</c:formatCode>
                <c:ptCount val="7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</c:numCache>
            </c:numRef>
          </c:xVal>
          <c:yVal>
            <c:numRef>
              <c:f>Tabelle1!$B$28:$H$28</c:f>
              <c:numCache>
                <c:formatCode>0.00%</c:formatCode>
                <c:ptCount val="7"/>
                <c:pt idx="0">
                  <c:v>0.36599999999999999</c:v>
                </c:pt>
                <c:pt idx="1">
                  <c:v>0.35399999999999998</c:v>
                </c:pt>
                <c:pt idx="2">
                  <c:v>0.378</c:v>
                </c:pt>
                <c:pt idx="3">
                  <c:v>0.32700000000000001</c:v>
                </c:pt>
                <c:pt idx="4">
                  <c:v>0.371</c:v>
                </c:pt>
                <c:pt idx="5">
                  <c:v>0.35199999999999998</c:v>
                </c:pt>
                <c:pt idx="6">
                  <c:v>0.36099999999999999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Tabelle1!$A$29</c:f>
              <c:strCache>
                <c:ptCount val="1"/>
                <c:pt idx="0">
                  <c:v>skill-intensiv process innovators</c:v>
                </c:pt>
              </c:strCache>
            </c:strRef>
          </c:tx>
          <c:xVal>
            <c:numRef>
              <c:f>Tabelle1!$B$27:$H$27</c:f>
              <c:numCache>
                <c:formatCode>General</c:formatCode>
                <c:ptCount val="7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</c:numCache>
            </c:numRef>
          </c:xVal>
          <c:yVal>
            <c:numRef>
              <c:f>Tabelle1!$B$29:$H$29</c:f>
              <c:numCache>
                <c:formatCode>0.00%</c:formatCode>
                <c:ptCount val="7"/>
                <c:pt idx="0">
                  <c:v>0.308</c:v>
                </c:pt>
                <c:pt idx="1">
                  <c:v>0.35099999999999998</c:v>
                </c:pt>
                <c:pt idx="2" formatCode="0%">
                  <c:v>0.35</c:v>
                </c:pt>
                <c:pt idx="3">
                  <c:v>0.28799999999999998</c:v>
                </c:pt>
                <c:pt idx="4">
                  <c:v>0.28199999999999997</c:v>
                </c:pt>
                <c:pt idx="5">
                  <c:v>0.28699999999999998</c:v>
                </c:pt>
                <c:pt idx="6">
                  <c:v>0.25600000000000001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Tabelle1!$A$30</c:f>
              <c:strCache>
                <c:ptCount val="1"/>
                <c:pt idx="0">
                  <c:v>other product innovators</c:v>
                </c:pt>
              </c:strCache>
            </c:strRef>
          </c:tx>
          <c:xVal>
            <c:numRef>
              <c:f>Tabelle1!$B$27:$H$27</c:f>
              <c:numCache>
                <c:formatCode>General</c:formatCode>
                <c:ptCount val="7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</c:numCache>
            </c:numRef>
          </c:xVal>
          <c:yVal>
            <c:numRef>
              <c:f>Tabelle1!$B$30:$H$30</c:f>
              <c:numCache>
                <c:formatCode>0.00%</c:formatCode>
                <c:ptCount val="7"/>
                <c:pt idx="0">
                  <c:v>0.27100000000000002</c:v>
                </c:pt>
                <c:pt idx="1">
                  <c:v>0.20200000000000001</c:v>
                </c:pt>
                <c:pt idx="2" formatCode="0%">
                  <c:v>0.221</c:v>
                </c:pt>
                <c:pt idx="3">
                  <c:v>0.17299999999999999</c:v>
                </c:pt>
                <c:pt idx="4">
                  <c:v>0.21299999999999999</c:v>
                </c:pt>
                <c:pt idx="5">
                  <c:v>0.153</c:v>
                </c:pt>
                <c:pt idx="6">
                  <c:v>0.17699999999999999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Tabelle1!$A$31</c:f>
              <c:strCache>
                <c:ptCount val="1"/>
                <c:pt idx="0">
                  <c:v>other process innovators</c:v>
                </c:pt>
              </c:strCache>
            </c:strRef>
          </c:tx>
          <c:xVal>
            <c:numRef>
              <c:f>Tabelle1!$B$27:$H$27</c:f>
              <c:numCache>
                <c:formatCode>General</c:formatCode>
                <c:ptCount val="7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</c:numCache>
            </c:numRef>
          </c:xVal>
          <c:yVal>
            <c:numRef>
              <c:f>Tabelle1!$B$31:$H$31</c:f>
              <c:numCache>
                <c:formatCode>0.00%</c:formatCode>
                <c:ptCount val="7"/>
                <c:pt idx="0">
                  <c:v>0.192</c:v>
                </c:pt>
                <c:pt idx="1">
                  <c:v>0.19500000000000001</c:v>
                </c:pt>
                <c:pt idx="2">
                  <c:v>0.23400000000000001</c:v>
                </c:pt>
                <c:pt idx="3">
                  <c:v>0.20100000000000001</c:v>
                </c:pt>
                <c:pt idx="4">
                  <c:v>0.16600000000000001</c:v>
                </c:pt>
                <c:pt idx="5">
                  <c:v>0.18099999999999999</c:v>
                </c:pt>
                <c:pt idx="6">
                  <c:v>0.152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153920"/>
        <c:axId val="67155456"/>
      </c:scatterChart>
      <c:valAx>
        <c:axId val="67153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de-DE"/>
          </a:p>
        </c:txPr>
        <c:crossAx val="67155456"/>
        <c:crosses val="autoZero"/>
        <c:crossBetween val="midCat"/>
      </c:valAx>
      <c:valAx>
        <c:axId val="6715545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de-DE" sz="1600"/>
                  <a:t>percentage of firms</a:t>
                </a:r>
                <a:r>
                  <a:rPr lang="de-DE" sz="1600" baseline="0"/>
                  <a:t> of sector</a:t>
                </a:r>
                <a:endParaRPr lang="de-DE" sz="1600"/>
              </a:p>
            </c:rich>
          </c:tx>
          <c:layout>
            <c:manualLayout>
              <c:xMode val="edge"/>
              <c:yMode val="edge"/>
              <c:x val="6.1887063053600111E-3"/>
              <c:y val="0.18233039626280004"/>
            </c:manualLayout>
          </c:layout>
          <c:overlay val="0"/>
        </c:title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de-DE"/>
          </a:p>
        </c:txPr>
        <c:crossAx val="67153920"/>
        <c:crosses val="autoZero"/>
        <c:crossBetween val="midCat"/>
      </c:valAx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de-DE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Tabelle1!$A$87</c:f>
              <c:strCache>
                <c:ptCount val="1"/>
                <c:pt idx="0">
                  <c:v>Germany</c:v>
                </c:pt>
              </c:strCache>
            </c:strRef>
          </c:tx>
          <c:invertIfNegative val="0"/>
          <c:cat>
            <c:numRef>
              <c:f>Tabelle1!$B$86:$J$86</c:f>
              <c:numCache>
                <c:formatCode>General</c:formatCode>
                <c:ptCount val="9"/>
                <c:pt idx="0">
                  <c:v>1995</c:v>
                </c:pt>
                <c:pt idx="1">
                  <c:v>1997</c:v>
                </c:pt>
                <c:pt idx="2">
                  <c:v>1999</c:v>
                </c:pt>
                <c:pt idx="3">
                  <c:v>2001</c:v>
                </c:pt>
                <c:pt idx="4">
                  <c:v>2003</c:v>
                </c:pt>
                <c:pt idx="5">
                  <c:v>2005</c:v>
                </c:pt>
                <c:pt idx="6">
                  <c:v>2007</c:v>
                </c:pt>
                <c:pt idx="7">
                  <c:v>2009</c:v>
                </c:pt>
                <c:pt idx="8">
                  <c:v>2011</c:v>
                </c:pt>
              </c:numCache>
            </c:numRef>
          </c:cat>
          <c:val>
            <c:numRef>
              <c:f>Tabelle1!$B$87:$J$87</c:f>
              <c:numCache>
                <c:formatCode>General</c:formatCode>
                <c:ptCount val="9"/>
                <c:pt idx="0">
                  <c:v>185</c:v>
                </c:pt>
                <c:pt idx="1">
                  <c:v>249</c:v>
                </c:pt>
                <c:pt idx="2">
                  <c:v>309</c:v>
                </c:pt>
                <c:pt idx="3">
                  <c:v>330</c:v>
                </c:pt>
                <c:pt idx="4">
                  <c:v>341</c:v>
                </c:pt>
                <c:pt idx="5">
                  <c:v>375</c:v>
                </c:pt>
                <c:pt idx="6">
                  <c:v>410</c:v>
                </c:pt>
                <c:pt idx="7">
                  <c:v>376</c:v>
                </c:pt>
                <c:pt idx="8">
                  <c:v>382</c:v>
                </c:pt>
              </c:numCache>
            </c:numRef>
          </c:val>
        </c:ser>
        <c:ser>
          <c:idx val="1"/>
          <c:order val="1"/>
          <c:tx>
            <c:strRef>
              <c:f>Tabelle1!$A$88</c:f>
              <c:strCache>
                <c:ptCount val="1"/>
                <c:pt idx="0">
                  <c:v>European Union</c:v>
                </c:pt>
              </c:strCache>
            </c:strRef>
          </c:tx>
          <c:invertIfNegative val="0"/>
          <c:cat>
            <c:numRef>
              <c:f>Tabelle1!$B$86:$J$86</c:f>
              <c:numCache>
                <c:formatCode>General</c:formatCode>
                <c:ptCount val="9"/>
                <c:pt idx="0">
                  <c:v>1995</c:v>
                </c:pt>
                <c:pt idx="1">
                  <c:v>1997</c:v>
                </c:pt>
                <c:pt idx="2">
                  <c:v>1999</c:v>
                </c:pt>
                <c:pt idx="3">
                  <c:v>2001</c:v>
                </c:pt>
                <c:pt idx="4">
                  <c:v>2003</c:v>
                </c:pt>
                <c:pt idx="5">
                  <c:v>2005</c:v>
                </c:pt>
                <c:pt idx="6">
                  <c:v>2007</c:v>
                </c:pt>
                <c:pt idx="7">
                  <c:v>2009</c:v>
                </c:pt>
                <c:pt idx="8">
                  <c:v>2011</c:v>
                </c:pt>
              </c:numCache>
            </c:numRef>
          </c:cat>
          <c:val>
            <c:numRef>
              <c:f>Tabelle1!$B$88:$J$88</c:f>
              <c:numCache>
                <c:formatCode>General</c:formatCode>
                <c:ptCount val="9"/>
                <c:pt idx="0">
                  <c:v>78</c:v>
                </c:pt>
                <c:pt idx="1">
                  <c:v>101</c:v>
                </c:pt>
                <c:pt idx="2">
                  <c:v>125</c:v>
                </c:pt>
                <c:pt idx="3">
                  <c:v>135</c:v>
                </c:pt>
                <c:pt idx="4">
                  <c:v>137</c:v>
                </c:pt>
                <c:pt idx="5">
                  <c:v>150</c:v>
                </c:pt>
                <c:pt idx="6">
                  <c:v>161</c:v>
                </c:pt>
                <c:pt idx="7">
                  <c:v>148</c:v>
                </c:pt>
                <c:pt idx="8">
                  <c:v>153</c:v>
                </c:pt>
              </c:numCache>
            </c:numRef>
          </c:val>
        </c:ser>
        <c:ser>
          <c:idx val="2"/>
          <c:order val="2"/>
          <c:tx>
            <c:strRef>
              <c:f>Tabelle1!$A$89</c:f>
              <c:strCache>
                <c:ptCount val="1"/>
                <c:pt idx="0">
                  <c:v>Japan</c:v>
                </c:pt>
              </c:strCache>
            </c:strRef>
          </c:tx>
          <c:invertIfNegative val="0"/>
          <c:cat>
            <c:numRef>
              <c:f>Tabelle1!$B$86:$J$86</c:f>
              <c:numCache>
                <c:formatCode>General</c:formatCode>
                <c:ptCount val="9"/>
                <c:pt idx="0">
                  <c:v>1995</c:v>
                </c:pt>
                <c:pt idx="1">
                  <c:v>1997</c:v>
                </c:pt>
                <c:pt idx="2">
                  <c:v>1999</c:v>
                </c:pt>
                <c:pt idx="3">
                  <c:v>2001</c:v>
                </c:pt>
                <c:pt idx="4">
                  <c:v>2003</c:v>
                </c:pt>
                <c:pt idx="5">
                  <c:v>2005</c:v>
                </c:pt>
                <c:pt idx="6">
                  <c:v>2007</c:v>
                </c:pt>
                <c:pt idx="7">
                  <c:v>2009</c:v>
                </c:pt>
                <c:pt idx="8">
                  <c:v>2011</c:v>
                </c:pt>
              </c:numCache>
            </c:numRef>
          </c:cat>
          <c:val>
            <c:numRef>
              <c:f>Tabelle1!$B$89:$J$89</c:f>
              <c:numCache>
                <c:formatCode>General</c:formatCode>
                <c:ptCount val="9"/>
                <c:pt idx="0">
                  <c:v>113</c:v>
                </c:pt>
                <c:pt idx="1">
                  <c:v>140</c:v>
                </c:pt>
                <c:pt idx="2">
                  <c:v>179</c:v>
                </c:pt>
                <c:pt idx="3">
                  <c:v>208</c:v>
                </c:pt>
                <c:pt idx="4">
                  <c:v>247</c:v>
                </c:pt>
                <c:pt idx="5">
                  <c:v>285</c:v>
                </c:pt>
                <c:pt idx="6">
                  <c:v>303</c:v>
                </c:pt>
                <c:pt idx="7">
                  <c:v>293</c:v>
                </c:pt>
                <c:pt idx="8">
                  <c:v>378</c:v>
                </c:pt>
              </c:numCache>
            </c:numRef>
          </c:val>
        </c:ser>
        <c:ser>
          <c:idx val="3"/>
          <c:order val="3"/>
          <c:tx>
            <c:strRef>
              <c:f>Tabelle1!$A$90</c:f>
              <c:strCache>
                <c:ptCount val="1"/>
                <c:pt idx="0">
                  <c:v>USA</c:v>
                </c:pt>
              </c:strCache>
            </c:strRef>
          </c:tx>
          <c:invertIfNegative val="0"/>
          <c:cat>
            <c:numRef>
              <c:f>Tabelle1!$B$86:$J$86</c:f>
              <c:numCache>
                <c:formatCode>General</c:formatCode>
                <c:ptCount val="9"/>
                <c:pt idx="0">
                  <c:v>1995</c:v>
                </c:pt>
                <c:pt idx="1">
                  <c:v>1997</c:v>
                </c:pt>
                <c:pt idx="2">
                  <c:v>1999</c:v>
                </c:pt>
                <c:pt idx="3">
                  <c:v>2001</c:v>
                </c:pt>
                <c:pt idx="4">
                  <c:v>2003</c:v>
                </c:pt>
                <c:pt idx="5">
                  <c:v>2005</c:v>
                </c:pt>
                <c:pt idx="6">
                  <c:v>2007</c:v>
                </c:pt>
                <c:pt idx="7">
                  <c:v>2009</c:v>
                </c:pt>
                <c:pt idx="8">
                  <c:v>2011</c:v>
                </c:pt>
              </c:numCache>
            </c:numRef>
          </c:cat>
          <c:val>
            <c:numRef>
              <c:f>Tabelle1!$B$90:$J$90</c:f>
              <c:numCache>
                <c:formatCode>General</c:formatCode>
                <c:ptCount val="9"/>
                <c:pt idx="0">
                  <c:v>112</c:v>
                </c:pt>
                <c:pt idx="1">
                  <c:v>140</c:v>
                </c:pt>
                <c:pt idx="2">
                  <c:v>173</c:v>
                </c:pt>
                <c:pt idx="3">
                  <c:v>186</c:v>
                </c:pt>
                <c:pt idx="4">
                  <c:v>189</c:v>
                </c:pt>
                <c:pt idx="5">
                  <c:v>210</c:v>
                </c:pt>
                <c:pt idx="6">
                  <c:v>199</c:v>
                </c:pt>
                <c:pt idx="7">
                  <c:v>167</c:v>
                </c:pt>
                <c:pt idx="8">
                  <c:v>189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22498304"/>
        <c:axId val="22508288"/>
      </c:barChart>
      <c:catAx>
        <c:axId val="22498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de-DE"/>
          </a:p>
        </c:txPr>
        <c:crossAx val="22508288"/>
        <c:crosses val="autoZero"/>
        <c:auto val="1"/>
        <c:lblAlgn val="ctr"/>
        <c:lblOffset val="100"/>
        <c:noMultiLvlLbl val="0"/>
      </c:catAx>
      <c:valAx>
        <c:axId val="2250828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Patents per million residents</a:t>
                </a:r>
              </a:p>
            </c:rich>
          </c:tx>
          <c:layout>
            <c:manualLayout>
              <c:xMode val="edge"/>
              <c:yMode val="edge"/>
              <c:x val="1.1378664019410029E-2"/>
              <c:y val="0.1412000687564571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600"/>
            </a:pPr>
            <a:endParaRPr lang="de-DE"/>
          </a:p>
        </c:txPr>
        <c:crossAx val="2249830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/>
          </a:pPr>
          <a:endParaRPr lang="de-DE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B8E0-931C-42CF-959A-09CB13EF52A8}" type="datetimeFigureOut">
              <a:rPr lang="de-DE" smtClean="0"/>
              <a:t>21.10.2014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0AD91-7868-48C9-8F01-A49152FCA8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7510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B8E0-931C-42CF-959A-09CB13EF52A8}" type="datetimeFigureOut">
              <a:rPr lang="de-DE" smtClean="0"/>
              <a:t>21.10.2014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0AD91-7868-48C9-8F01-A49152FCA8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2293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B8E0-931C-42CF-959A-09CB13EF52A8}" type="datetimeFigureOut">
              <a:rPr lang="de-DE" smtClean="0"/>
              <a:t>21.10.2014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0AD91-7868-48C9-8F01-A49152FCA8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2932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B8E0-931C-42CF-959A-09CB13EF52A8}" type="datetimeFigureOut">
              <a:rPr lang="de-DE" smtClean="0"/>
              <a:t>21.10.2014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0AD91-7868-48C9-8F01-A49152FCA8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212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B8E0-931C-42CF-959A-09CB13EF52A8}" type="datetimeFigureOut">
              <a:rPr lang="de-DE" smtClean="0"/>
              <a:t>21.10.2014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0AD91-7868-48C9-8F01-A49152FCA8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6034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B8E0-931C-42CF-959A-09CB13EF52A8}" type="datetimeFigureOut">
              <a:rPr lang="de-DE" smtClean="0"/>
              <a:t>21.10.2014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0AD91-7868-48C9-8F01-A49152FCA8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9471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B8E0-931C-42CF-959A-09CB13EF52A8}" type="datetimeFigureOut">
              <a:rPr lang="de-DE" smtClean="0"/>
              <a:t>21.10.2014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0AD91-7868-48C9-8F01-A49152FCA8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4193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B8E0-931C-42CF-959A-09CB13EF52A8}" type="datetimeFigureOut">
              <a:rPr lang="de-DE" smtClean="0"/>
              <a:t>21.10.2014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0AD91-7868-48C9-8F01-A49152FCA8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7110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B8E0-931C-42CF-959A-09CB13EF52A8}" type="datetimeFigureOut">
              <a:rPr lang="de-DE" smtClean="0"/>
              <a:t>21.10.2014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0AD91-7868-48C9-8F01-A49152FCA8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0402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B8E0-931C-42CF-959A-09CB13EF52A8}" type="datetimeFigureOut">
              <a:rPr lang="de-DE" smtClean="0"/>
              <a:t>21.10.2014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0AD91-7868-48C9-8F01-A49152FCA8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776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B8E0-931C-42CF-959A-09CB13EF52A8}" type="datetimeFigureOut">
              <a:rPr lang="de-DE" smtClean="0"/>
              <a:t>21.10.2014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0AD91-7868-48C9-8F01-A49152FCA8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0337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B8E0-931C-42CF-959A-09CB13EF52A8}" type="datetimeFigureOut">
              <a:rPr lang="de-DE" smtClean="0"/>
              <a:t>21.10.2014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0AD91-7868-48C9-8F01-A49152FCA8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6606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1484784"/>
            <a:ext cx="7990656" cy="4248472"/>
          </a:xfrm>
        </p:spPr>
        <p:txBody>
          <a:bodyPr>
            <a:noAutofit/>
          </a:bodyPr>
          <a:lstStyle/>
          <a:p>
            <a:r>
              <a:rPr lang="de-DE" sz="4000" b="1" dirty="0" smtClean="0"/>
              <a:t/>
            </a:r>
            <a:br>
              <a:rPr lang="de-DE" sz="4000" b="1" dirty="0" smtClean="0"/>
            </a:br>
            <a:r>
              <a:rPr lang="de-DE" sz="4000" b="1" dirty="0"/>
              <a:t/>
            </a:r>
            <a:br>
              <a:rPr lang="de-DE" sz="4000" b="1" dirty="0"/>
            </a:br>
            <a:r>
              <a:rPr lang="de-DE" sz="4000" b="1" dirty="0" smtClean="0"/>
              <a:t/>
            </a:r>
            <a:br>
              <a:rPr lang="de-DE" sz="4000" b="1" dirty="0" smtClean="0"/>
            </a:br>
            <a:r>
              <a:rPr lang="de-DE" sz="4000" b="1" dirty="0" smtClean="0"/>
              <a:t>Innovation</a:t>
            </a:r>
            <a:r>
              <a:rPr lang="de-DE" sz="4000" b="1" dirty="0" smtClean="0"/>
              <a:t/>
            </a:r>
            <a:br>
              <a:rPr lang="de-DE" sz="4000" b="1" dirty="0" smtClean="0"/>
            </a:br>
            <a:r>
              <a:rPr lang="de-DE" sz="4000" b="1" dirty="0" smtClean="0"/>
              <a:t>Key </a:t>
            </a:r>
            <a:r>
              <a:rPr lang="de-DE" sz="4000" b="1" dirty="0" err="1" smtClean="0"/>
              <a:t>to</a:t>
            </a:r>
            <a:r>
              <a:rPr lang="de-DE" sz="4000" b="1" dirty="0" smtClean="0"/>
              <a:t> </a:t>
            </a:r>
            <a:r>
              <a:rPr lang="de-DE" sz="4000" b="1" dirty="0" smtClean="0"/>
              <a:t>Business</a:t>
            </a:r>
            <a:r>
              <a:rPr lang="de-DE" sz="4000" b="1" dirty="0" smtClean="0"/>
              <a:t/>
            </a:r>
            <a:br>
              <a:rPr lang="de-DE" sz="4000" b="1" dirty="0" smtClean="0"/>
            </a:br>
            <a:r>
              <a:rPr lang="de-DE" sz="4000" b="1" dirty="0" smtClean="0"/>
              <a:t>in</a:t>
            </a:r>
            <a:br>
              <a:rPr lang="de-DE" sz="4000" b="1" dirty="0" smtClean="0"/>
            </a:br>
            <a:r>
              <a:rPr lang="de-DE" sz="4000" b="1" dirty="0" smtClean="0"/>
              <a:t>Germany</a:t>
            </a:r>
            <a:br>
              <a:rPr lang="de-DE" sz="4000" b="1" dirty="0" smtClean="0"/>
            </a:br>
            <a:r>
              <a:rPr lang="de-DE" sz="4000" b="1" dirty="0"/>
              <a:t/>
            </a:r>
            <a:br>
              <a:rPr lang="de-DE" sz="4000" b="1" dirty="0"/>
            </a:br>
            <a:r>
              <a:rPr lang="de-DE" sz="4000" b="1" dirty="0" smtClean="0"/>
              <a:t/>
            </a:r>
            <a:br>
              <a:rPr lang="de-DE" sz="4000" b="1" dirty="0" smtClean="0"/>
            </a:br>
            <a:r>
              <a:rPr lang="de-DE" sz="4000" b="1" dirty="0" smtClean="0"/>
              <a:t/>
            </a:r>
            <a:br>
              <a:rPr lang="de-DE" sz="4000" b="1" dirty="0" smtClean="0"/>
            </a:br>
            <a:r>
              <a:rPr lang="de-DE" sz="4000" b="1" dirty="0"/>
              <a:t/>
            </a:r>
            <a:br>
              <a:rPr lang="de-DE" sz="4000" b="1" dirty="0"/>
            </a:br>
            <a:endParaRPr lang="de-DE" sz="4000" b="1" dirty="0"/>
          </a:p>
        </p:txBody>
      </p:sp>
      <p:pic>
        <p:nvPicPr>
          <p:cNvPr id="1026" name="Picture 2" descr="G:\g-Pr-Pol\Fotogalerien\Logos\GK Logo engl-colo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3096344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294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819618" y="1340768"/>
            <a:ext cx="6336704" cy="1008112"/>
          </a:xfrm>
        </p:spPr>
        <p:txBody>
          <a:bodyPr>
            <a:normAutofit/>
          </a:bodyPr>
          <a:lstStyle/>
          <a:p>
            <a:r>
              <a:rPr lang="de-DE" sz="3200" b="1" dirty="0" smtClean="0"/>
              <a:t>Ifo Business </a:t>
            </a:r>
            <a:r>
              <a:rPr lang="de-DE" sz="3200" b="1" dirty="0" err="1" smtClean="0"/>
              <a:t>Climate</a:t>
            </a:r>
            <a:r>
              <a:rPr lang="de-DE" sz="3200" b="1" dirty="0" smtClean="0"/>
              <a:t> Index </a:t>
            </a:r>
            <a:r>
              <a:rPr lang="de-DE" sz="3600" b="1" dirty="0" smtClean="0"/>
              <a:t/>
            </a:r>
            <a:br>
              <a:rPr lang="de-DE" sz="3600" b="1" dirty="0" smtClean="0"/>
            </a:br>
            <a:r>
              <a:rPr lang="de-DE" sz="2000" dirty="0" smtClean="0"/>
              <a:t>(Jan 2010 – Jan 2014, 2005 = 100)</a:t>
            </a:r>
            <a:endParaRPr lang="de-DE" sz="2000" dirty="0"/>
          </a:p>
        </p:txBody>
      </p:sp>
      <p:pic>
        <p:nvPicPr>
          <p:cNvPr id="1026" name="Picture 2" descr="G:\g-Pr-Pol\Fotogalerien\Logos\GK Logo engl-colo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3424228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48880"/>
            <a:ext cx="8820472" cy="438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33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819618" y="1268760"/>
            <a:ext cx="5784275" cy="864096"/>
          </a:xfrm>
        </p:spPr>
        <p:txBody>
          <a:bodyPr>
            <a:normAutofit/>
          </a:bodyPr>
          <a:lstStyle/>
          <a:p>
            <a:r>
              <a:rPr lang="de-DE" sz="3200" b="1" dirty="0" smtClean="0"/>
              <a:t>Ratio R&amp;D-</a:t>
            </a:r>
            <a:r>
              <a:rPr lang="de-DE" sz="3200" b="1" dirty="0" err="1" smtClean="0"/>
              <a:t>Expense</a:t>
            </a:r>
            <a:r>
              <a:rPr lang="de-DE" sz="3200" b="1" dirty="0" smtClean="0"/>
              <a:t> </a:t>
            </a:r>
            <a:r>
              <a:rPr lang="de-DE" sz="3200" b="1" dirty="0" err="1" smtClean="0"/>
              <a:t>to</a:t>
            </a:r>
            <a:r>
              <a:rPr lang="de-DE" sz="3200" b="1" dirty="0" smtClean="0"/>
              <a:t> GDP</a:t>
            </a:r>
            <a:endParaRPr lang="de-DE" sz="3200" b="1" dirty="0"/>
          </a:p>
        </p:txBody>
      </p:sp>
      <p:pic>
        <p:nvPicPr>
          <p:cNvPr id="1026" name="Picture 2" descr="G:\g-Pr-Pol\Fotogalerien\Logos\GK Logo engl-colo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3424228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Diagramm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6666821"/>
              </p:ext>
            </p:extLst>
          </p:nvPr>
        </p:nvGraphicFramePr>
        <p:xfrm>
          <a:off x="101245" y="2060848"/>
          <a:ext cx="8935251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8360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576" y="1412777"/>
            <a:ext cx="7776864" cy="864096"/>
          </a:xfrm>
        </p:spPr>
        <p:txBody>
          <a:bodyPr>
            <a:normAutofit fontScale="90000"/>
          </a:bodyPr>
          <a:lstStyle/>
          <a:p>
            <a:r>
              <a:rPr lang="de-DE" sz="3600" b="1" dirty="0" err="1" smtClean="0"/>
              <a:t>Product</a:t>
            </a:r>
            <a:r>
              <a:rPr lang="de-DE" sz="3600" b="1" dirty="0" smtClean="0"/>
              <a:t> </a:t>
            </a:r>
            <a:r>
              <a:rPr lang="de-DE" sz="3600" b="1" dirty="0" err="1" smtClean="0"/>
              <a:t>and</a:t>
            </a:r>
            <a:r>
              <a:rPr lang="de-DE" sz="3600" b="1" dirty="0" smtClean="0"/>
              <a:t> </a:t>
            </a:r>
            <a:r>
              <a:rPr lang="de-DE" sz="3600" b="1" dirty="0" err="1"/>
              <a:t>P</a:t>
            </a:r>
            <a:r>
              <a:rPr lang="de-DE" sz="3600" b="1" dirty="0" err="1" smtClean="0"/>
              <a:t>rocess</a:t>
            </a:r>
            <a:r>
              <a:rPr lang="de-DE" sz="3600" b="1" dirty="0" smtClean="0"/>
              <a:t> </a:t>
            </a:r>
            <a:r>
              <a:rPr lang="de-DE" sz="3600" b="1" dirty="0"/>
              <a:t>I</a:t>
            </a:r>
            <a:r>
              <a:rPr lang="de-DE" sz="3600" b="1" dirty="0" smtClean="0"/>
              <a:t>nnovators </a:t>
            </a:r>
            <a:br>
              <a:rPr lang="de-DE" sz="3600" b="1" dirty="0" smtClean="0"/>
            </a:br>
            <a:r>
              <a:rPr lang="de-DE" sz="2200" dirty="0" smtClean="0"/>
              <a:t>(2002 – 2012)</a:t>
            </a:r>
            <a:endParaRPr lang="de-DE" sz="2200" dirty="0"/>
          </a:p>
        </p:txBody>
      </p:sp>
      <p:pic>
        <p:nvPicPr>
          <p:cNvPr id="1026" name="Picture 2" descr="G:\g-Pr-Pol\Fotogalerien\Logos\GK Logo engl-colo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3424228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Diagramm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0952832"/>
              </p:ext>
            </p:extLst>
          </p:nvPr>
        </p:nvGraphicFramePr>
        <p:xfrm>
          <a:off x="107504" y="2390056"/>
          <a:ext cx="9022043" cy="4467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9770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59632" y="1340768"/>
            <a:ext cx="7054552" cy="792087"/>
          </a:xfrm>
        </p:spPr>
        <p:txBody>
          <a:bodyPr>
            <a:normAutofit/>
          </a:bodyPr>
          <a:lstStyle/>
          <a:p>
            <a:r>
              <a:rPr lang="de-DE" sz="3200" b="1" dirty="0" smtClean="0"/>
              <a:t>Relevant </a:t>
            </a:r>
            <a:r>
              <a:rPr lang="de-DE" sz="3200" b="1" dirty="0"/>
              <a:t>P</a:t>
            </a:r>
            <a:r>
              <a:rPr lang="de-DE" sz="3200" b="1" dirty="0" smtClean="0"/>
              <a:t>atents </a:t>
            </a:r>
            <a:r>
              <a:rPr lang="de-DE" sz="3200" b="1" dirty="0" err="1" smtClean="0"/>
              <a:t>for</a:t>
            </a:r>
            <a:r>
              <a:rPr lang="de-DE" sz="3200" b="1" dirty="0" smtClean="0"/>
              <a:t> </a:t>
            </a:r>
            <a:r>
              <a:rPr lang="de-DE" sz="3200" b="1" dirty="0" err="1" smtClean="0"/>
              <a:t>the</a:t>
            </a:r>
            <a:r>
              <a:rPr lang="de-DE" sz="3200" b="1" dirty="0" smtClean="0"/>
              <a:t> Global </a:t>
            </a:r>
            <a:r>
              <a:rPr lang="de-DE" sz="3200" b="1" dirty="0"/>
              <a:t>M</a:t>
            </a:r>
            <a:r>
              <a:rPr lang="de-DE" sz="3200" b="1" dirty="0" smtClean="0"/>
              <a:t>arket</a:t>
            </a:r>
            <a:endParaRPr lang="de-DE" sz="3200" b="1" dirty="0"/>
          </a:p>
        </p:txBody>
      </p:sp>
      <p:pic>
        <p:nvPicPr>
          <p:cNvPr id="1026" name="Picture 2" descr="G:\g-Pr-Pol\Fotogalerien\Logos\GK Logo engl-colo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3424228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Diagramm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317353"/>
              </p:ext>
            </p:extLst>
          </p:nvPr>
        </p:nvGraphicFramePr>
        <p:xfrm>
          <a:off x="107504" y="2060848"/>
          <a:ext cx="8928992" cy="4683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9108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89045" y="1412776"/>
            <a:ext cx="4673413" cy="656683"/>
          </a:xfrm>
        </p:spPr>
        <p:txBody>
          <a:bodyPr>
            <a:normAutofit/>
          </a:bodyPr>
          <a:lstStyle/>
          <a:p>
            <a:r>
              <a:rPr lang="de-DE" sz="3200" b="1" dirty="0" err="1" smtClean="0"/>
              <a:t>Skilled</a:t>
            </a:r>
            <a:r>
              <a:rPr lang="de-DE" sz="3200" b="1" dirty="0" smtClean="0"/>
              <a:t> </a:t>
            </a:r>
            <a:r>
              <a:rPr lang="de-DE" sz="3200" b="1" dirty="0" err="1" smtClean="0"/>
              <a:t>Workforce</a:t>
            </a:r>
            <a:endParaRPr lang="de-DE" sz="3200" b="1" dirty="0"/>
          </a:p>
        </p:txBody>
      </p:sp>
      <p:pic>
        <p:nvPicPr>
          <p:cNvPr id="1026" name="Picture 2" descr="G:\g-Pr-Pol\Fotogalerien\Logos\GK Logo engl-colo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3424228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1FCE6753-DF2D-4048-913C-05E736C711E3" descr="2E504964-2DCF-4788-8E4F-01BC671AFFCE@hsd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069459"/>
            <a:ext cx="9036496" cy="4788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048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59632" y="1340768"/>
            <a:ext cx="7056784" cy="861825"/>
          </a:xfrm>
        </p:spPr>
        <p:txBody>
          <a:bodyPr>
            <a:noAutofit/>
          </a:bodyPr>
          <a:lstStyle/>
          <a:p>
            <a:r>
              <a:rPr lang="de-DE" sz="2400" b="1" u="sng" dirty="0" err="1" smtClean="0"/>
              <a:t>Excellent</a:t>
            </a:r>
            <a:r>
              <a:rPr lang="de-DE" sz="2400" b="1" u="sng" dirty="0" smtClean="0"/>
              <a:t> </a:t>
            </a:r>
            <a:r>
              <a:rPr lang="de-DE" sz="2400" b="1" u="sng" dirty="0" err="1" smtClean="0"/>
              <a:t>investment</a:t>
            </a:r>
            <a:r>
              <a:rPr lang="de-DE" sz="2400" b="1" u="sng" dirty="0" smtClean="0"/>
              <a:t> </a:t>
            </a:r>
            <a:r>
              <a:rPr lang="de-DE" sz="2400" b="1" u="sng" dirty="0" err="1" smtClean="0"/>
              <a:t>location</a:t>
            </a:r>
            <a:r>
              <a:rPr lang="de-DE" sz="2400" b="1" u="sng" dirty="0" smtClean="0"/>
              <a:t> </a:t>
            </a:r>
            <a:r>
              <a:rPr lang="de-DE" sz="2400" b="1" u="sng" dirty="0" err="1" smtClean="0"/>
              <a:t>creates</a:t>
            </a:r>
            <a:r>
              <a:rPr lang="de-DE" sz="2400" b="1" u="sng" dirty="0" smtClean="0"/>
              <a:t> </a:t>
            </a:r>
            <a:r>
              <a:rPr lang="de-DE" sz="2400" b="1" u="sng" dirty="0" err="1" smtClean="0"/>
              <a:t>innovation</a:t>
            </a:r>
            <a:r>
              <a:rPr lang="de-DE" sz="2400" b="1" u="sng" dirty="0" smtClean="0"/>
              <a:t/>
            </a:r>
            <a:br>
              <a:rPr lang="de-DE" sz="2400" b="1" u="sng" dirty="0" smtClean="0"/>
            </a:br>
            <a:r>
              <a:rPr lang="de-DE" sz="2400" b="1" u="sng" dirty="0" smtClean="0"/>
              <a:t/>
            </a:r>
            <a:br>
              <a:rPr lang="de-DE" sz="2400" b="1" u="sng" dirty="0" smtClean="0"/>
            </a:br>
            <a:endParaRPr lang="de-DE" sz="2400" b="1" u="sng" dirty="0"/>
          </a:p>
        </p:txBody>
      </p:sp>
      <p:pic>
        <p:nvPicPr>
          <p:cNvPr id="1026" name="Picture 2" descr="G:\g-Pr-Pol\Fotogalerien\Logos\GK Logo engl-colo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59" y="94184"/>
            <a:ext cx="2856957" cy="103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B3018BFF-DE2C-45B0-A152-4D0DEEB5B5B7" descr="BA81084B-F4E7-41C9-804C-536D425C60E5@hsd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204864"/>
            <a:ext cx="8353424" cy="450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91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sz="6700" dirty="0" err="1" smtClean="0"/>
              <a:t>Thank</a:t>
            </a:r>
            <a:r>
              <a:rPr lang="de-DE" sz="6700" dirty="0" smtClean="0"/>
              <a:t> </a:t>
            </a:r>
            <a:r>
              <a:rPr lang="de-DE" sz="6700" dirty="0" err="1" smtClean="0"/>
              <a:t>you</a:t>
            </a:r>
            <a:r>
              <a:rPr lang="de-DE" sz="6700" dirty="0" smtClean="0"/>
              <a:t>.</a:t>
            </a:r>
            <a:endParaRPr lang="de-DE" sz="6700" dirty="0"/>
          </a:p>
        </p:txBody>
      </p:sp>
    </p:spTree>
    <p:extLst>
      <p:ext uri="{BB962C8B-B14F-4D97-AF65-F5344CB8AC3E}">
        <p14:creationId xmlns:p14="http://schemas.microsoft.com/office/powerpoint/2010/main" val="22797566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</Words>
  <Application>Microsoft Office PowerPoint</Application>
  <PresentationFormat>Bildschirmpräsentation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Larissa</vt:lpstr>
      <vt:lpstr>   Innovation Key to Business in Germany     </vt:lpstr>
      <vt:lpstr>Ifo Business Climate Index  (Jan 2010 – Jan 2014, 2005 = 100)</vt:lpstr>
      <vt:lpstr>Ratio R&amp;D-Expense to GDP</vt:lpstr>
      <vt:lpstr>Product and Process Innovators  (2002 – 2012)</vt:lpstr>
      <vt:lpstr>Relevant Patents for the Global Market</vt:lpstr>
      <vt:lpstr>Skilled Workforce</vt:lpstr>
      <vt:lpstr>Excellent investment location creates innovation  </vt:lpstr>
      <vt:lpstr>       Thank you.</vt:lpstr>
    </vt:vector>
  </TitlesOfParts>
  <Company>Auswärtiges Amt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dfgfjhgj</dc:creator>
  <cp:lastModifiedBy>Landes, Helmut (AA privat)</cp:lastModifiedBy>
  <cp:revision>20</cp:revision>
  <cp:lastPrinted>2014-10-21T16:14:44Z</cp:lastPrinted>
  <dcterms:created xsi:type="dcterms:W3CDTF">2014-09-17T18:33:14Z</dcterms:created>
  <dcterms:modified xsi:type="dcterms:W3CDTF">2014-10-21T18:01:21Z</dcterms:modified>
</cp:coreProperties>
</file>